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81D90-A897-40C2-A6B8-12E5F47A62DC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66294-47FE-4A51-A55C-4FEE42B612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13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EB5-0C1E-44E4-B33F-247FFB810FAF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150F-D132-4A79-89B9-D577CAE2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EB5-0C1E-44E4-B33F-247FFB810FAF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150F-D132-4A79-89B9-D577CAE2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EB5-0C1E-44E4-B33F-247FFB810FAF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150F-D132-4A79-89B9-D577CAE2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EB5-0C1E-44E4-B33F-247FFB810FAF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150F-D132-4A79-89B9-D577CAE2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EB5-0C1E-44E4-B33F-247FFB810FAF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150F-D132-4A79-89B9-D577CAE2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EB5-0C1E-44E4-B33F-247FFB810FAF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150F-D132-4A79-89B9-D577CAE2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EB5-0C1E-44E4-B33F-247FFB810FAF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150F-D132-4A79-89B9-D577CAE2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EB5-0C1E-44E4-B33F-247FFB810FAF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150F-D132-4A79-89B9-D577CAE2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EB5-0C1E-44E4-B33F-247FFB810FAF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150F-D132-4A79-89B9-D577CAE2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EB5-0C1E-44E4-B33F-247FFB810FAF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150F-D132-4A79-89B9-D577CAE2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EB5-0C1E-44E4-B33F-247FFB810FAF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150F-D132-4A79-89B9-D577CAE2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51EB5-0C1E-44E4-B33F-247FFB810FAF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C150F-D132-4A79-89B9-D577CAE2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.lawforkids.org/Media/running-away" TargetMode="External"/><Relationship Id="rId2" Type="http://schemas.openxmlformats.org/officeDocument/2006/relationships/hyperlink" Target="http://www.sc.lawforkids.org/Media/shoplifting-accomplic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sc.lawforkids.org/Media/alcohol-underage" TargetMode="External"/><Relationship Id="rId5" Type="http://schemas.openxmlformats.org/officeDocument/2006/relationships/hyperlink" Target="http://www.sc.lawforkids.org/Media/egging" TargetMode="External"/><Relationship Id="rId4" Type="http://schemas.openxmlformats.org/officeDocument/2006/relationships/hyperlink" Target="http://www.lawforkids.org/Media/kirk-and-marco-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505200"/>
            <a:ext cx="7772400" cy="1470025"/>
          </a:xfrm>
        </p:spPr>
        <p:txBody>
          <a:bodyPr/>
          <a:lstStyle/>
          <a:p>
            <a:r>
              <a:rPr lang="en-US" dirty="0" smtClean="0"/>
              <a:t>Young People and the Law</a:t>
            </a:r>
            <a:br>
              <a:rPr lang="en-US" dirty="0" smtClean="0"/>
            </a:br>
            <a:r>
              <a:rPr lang="en-US" dirty="0" smtClean="0"/>
              <a:t>Chapter 15, Section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29200"/>
            <a:ext cx="80010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Essential Question: How are juveniles treated differently under our judicial system?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crime_juvenile_justi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609600"/>
            <a:ext cx="3971677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Steps in the Juvenile Justice Process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Step 3: Formal Hearing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Complaining witness files a petition outlining the </a:t>
            </a:r>
            <a:r>
              <a:rPr lang="en-US" dirty="0" smtClean="0">
                <a:solidFill>
                  <a:srgbClr val="FF0000"/>
                </a:solidFill>
              </a:rPr>
              <a:t>wrongdoing.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summons</a:t>
            </a:r>
            <a:r>
              <a:rPr lang="en-US" dirty="0" smtClean="0"/>
              <a:t> is issued to the juvenile to attend the hearing.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part: </a:t>
            </a:r>
            <a:r>
              <a:rPr lang="en-US" u="sng" dirty="0" smtClean="0"/>
              <a:t>Adjudicatory Hearing </a:t>
            </a:r>
            <a:r>
              <a:rPr lang="en-US" dirty="0" smtClean="0"/>
              <a:t>– (like a trial without a jury) – Judge hears the case and makes a </a:t>
            </a:r>
            <a:r>
              <a:rPr lang="en-US" dirty="0" smtClean="0">
                <a:solidFill>
                  <a:srgbClr val="FF0000"/>
                </a:solidFill>
              </a:rPr>
              <a:t>decision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part: </a:t>
            </a:r>
            <a:r>
              <a:rPr lang="en-US" u="sng" dirty="0" smtClean="0"/>
              <a:t>Dispositional Hearing </a:t>
            </a:r>
            <a:r>
              <a:rPr lang="en-US" dirty="0" smtClean="0"/>
              <a:t>– Judge determines the </a:t>
            </a:r>
            <a:r>
              <a:rPr lang="en-US" dirty="0" smtClean="0">
                <a:solidFill>
                  <a:srgbClr val="FF0000"/>
                </a:solidFill>
              </a:rPr>
              <a:t>punishment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crime_juvenile_justi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676400" cy="1190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858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Steps in the Juvenile Justice Process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Step 4: Sentencing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Release the juvenile to the </a:t>
            </a:r>
            <a:r>
              <a:rPr lang="en-US" dirty="0" smtClean="0">
                <a:solidFill>
                  <a:srgbClr val="FF0000"/>
                </a:solidFill>
              </a:rPr>
              <a:t>custody</a:t>
            </a:r>
            <a:r>
              <a:rPr lang="en-US" dirty="0" smtClean="0"/>
              <a:t> of parents/guardian with no court supervision</a:t>
            </a:r>
          </a:p>
          <a:p>
            <a:r>
              <a:rPr lang="en-US" dirty="0" smtClean="0"/>
              <a:t>Place the juvenile on </a:t>
            </a:r>
            <a:r>
              <a:rPr lang="en-US" dirty="0" smtClean="0">
                <a:solidFill>
                  <a:srgbClr val="FF0000"/>
                </a:solidFill>
              </a:rPr>
              <a:t>probation</a:t>
            </a:r>
          </a:p>
          <a:p>
            <a:r>
              <a:rPr lang="en-US" dirty="0" smtClean="0"/>
              <a:t>Place the juvenile in a </a:t>
            </a:r>
            <a:r>
              <a:rPr lang="en-US" dirty="0" smtClean="0">
                <a:solidFill>
                  <a:srgbClr val="FF0000"/>
                </a:solidFill>
              </a:rPr>
              <a:t>Youth Detention Center </a:t>
            </a:r>
            <a:r>
              <a:rPr lang="en-US" dirty="0" smtClean="0"/>
              <a:t>for up to 90 days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Commit</a:t>
            </a:r>
            <a:r>
              <a:rPr lang="en-US" dirty="0" smtClean="0"/>
              <a:t> the juvenile to the Dept of Juvenile Justice</a:t>
            </a:r>
          </a:p>
          <a:p>
            <a:r>
              <a:rPr lang="en-US" dirty="0" smtClean="0"/>
              <a:t>Send the juvenile to a special program such as </a:t>
            </a:r>
            <a:r>
              <a:rPr lang="en-US" dirty="0" smtClean="0">
                <a:solidFill>
                  <a:srgbClr val="FF0000"/>
                </a:solidFill>
              </a:rPr>
              <a:t>boot camp</a:t>
            </a:r>
          </a:p>
          <a:p>
            <a:r>
              <a:rPr lang="en-US" dirty="0" smtClean="0"/>
              <a:t>Assign other punishments such as </a:t>
            </a:r>
            <a:r>
              <a:rPr lang="en-US" dirty="0" smtClean="0">
                <a:solidFill>
                  <a:srgbClr val="FF0000"/>
                </a:solidFill>
              </a:rPr>
              <a:t>restitution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fines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 descr="crime_juvenile_justi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52400"/>
            <a:ext cx="1676400" cy="1190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274638"/>
            <a:ext cx="41910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Georgia’s Seven Deadly Sins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1994, Georgia passed an amendment to the juvenile code that permits </a:t>
            </a:r>
            <a:r>
              <a:rPr lang="en-US" dirty="0" smtClean="0">
                <a:solidFill>
                  <a:srgbClr val="FF0000"/>
                </a:solidFill>
              </a:rPr>
              <a:t>youths who are charged with certain serious crimes to be treated as though they were </a:t>
            </a:r>
            <a:r>
              <a:rPr lang="en-US" u="sng" dirty="0" smtClean="0">
                <a:solidFill>
                  <a:srgbClr val="FF0000"/>
                </a:solidFill>
              </a:rPr>
              <a:t>adults.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superior court </a:t>
            </a:r>
            <a:r>
              <a:rPr lang="en-US" dirty="0" smtClean="0">
                <a:solidFill>
                  <a:srgbClr val="FF0000"/>
                </a:solidFill>
              </a:rPr>
              <a:t>has sole jurisdiction over juveniles ages 13-17 charged with such serious crimes as </a:t>
            </a:r>
            <a:r>
              <a:rPr lang="en-US" dirty="0">
                <a:solidFill>
                  <a:srgbClr val="FF0000"/>
                </a:solidFill>
              </a:rPr>
              <a:t>murder, rape, armed robbery (with a </a:t>
            </a:r>
            <a:r>
              <a:rPr lang="en-US" dirty="0" smtClean="0">
                <a:solidFill>
                  <a:srgbClr val="FF0000"/>
                </a:solidFill>
              </a:rPr>
              <a:t>firearm).</a:t>
            </a:r>
            <a:endParaRPr lang="en-US" dirty="0" smtClean="0"/>
          </a:p>
          <a:p>
            <a:r>
              <a:rPr lang="en-US" dirty="0" smtClean="0"/>
              <a:t>Juveniles who commit one of these serious crimes will serve a </a:t>
            </a:r>
            <a:r>
              <a:rPr lang="en-US" dirty="0" smtClean="0">
                <a:solidFill>
                  <a:srgbClr val="FF0000"/>
                </a:solidFill>
              </a:rPr>
              <a:t>mandatory sentence of 10 years.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juvenile-delinquenc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28600"/>
            <a:ext cx="3581400" cy="2148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Juvenile?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Juveniles are citizens under the age of </a:t>
            </a:r>
            <a:r>
              <a:rPr lang="en-US" dirty="0" smtClean="0">
                <a:solidFill>
                  <a:srgbClr val="FF0000"/>
                </a:solidFill>
              </a:rPr>
              <a:t>17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Most of the juveniles who are locked up in Georgia are jailed for </a:t>
            </a:r>
            <a:r>
              <a:rPr lang="en-US" dirty="0" smtClean="0">
                <a:solidFill>
                  <a:srgbClr val="FF0000"/>
                </a:solidFill>
              </a:rPr>
              <a:t>non-violent</a:t>
            </a:r>
            <a:r>
              <a:rPr lang="en-US" dirty="0" smtClean="0"/>
              <a:t> crimes.</a:t>
            </a:r>
          </a:p>
          <a:p>
            <a:r>
              <a:rPr lang="en-US" dirty="0" smtClean="0"/>
              <a:t>Examples: shoplifting, breaking windows, running away from home or </a:t>
            </a:r>
            <a:r>
              <a:rPr lang="en-US" dirty="0" smtClean="0">
                <a:solidFill>
                  <a:srgbClr val="FF0000"/>
                </a:solidFill>
              </a:rPr>
              <a:t>truancy</a:t>
            </a:r>
            <a:r>
              <a:rPr lang="en-US" dirty="0" smtClean="0"/>
              <a:t> (failure to attend school).</a:t>
            </a:r>
            <a:endParaRPr lang="en-US" dirty="0"/>
          </a:p>
        </p:txBody>
      </p:sp>
      <p:pic>
        <p:nvPicPr>
          <p:cNvPr id="4" name="Picture 3" descr="kids_top_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5181600"/>
            <a:ext cx="6753225" cy="12668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09800" y="5638800"/>
            <a:ext cx="3048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5562600" cy="1143000"/>
          </a:xfrm>
        </p:spPr>
        <p:txBody>
          <a:bodyPr/>
          <a:lstStyle/>
          <a:p>
            <a:r>
              <a:rPr lang="en-US" dirty="0" smtClean="0"/>
              <a:t>Special Status</a:t>
            </a:r>
            <a:endParaRPr lang="en-US" dirty="0"/>
          </a:p>
        </p:txBody>
      </p:sp>
      <p:pic>
        <p:nvPicPr>
          <p:cNvPr id="5" name="Picture 4" descr="juveniles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152400"/>
            <a:ext cx="2590800" cy="273884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6781800" cy="5135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Juveniles have special status under the law, which means they must also follow some laws that do not apply to </a:t>
            </a:r>
            <a:r>
              <a:rPr lang="en-US" dirty="0" smtClean="0">
                <a:solidFill>
                  <a:srgbClr val="FF0000"/>
                </a:solidFill>
              </a:rPr>
              <a:t>adults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Must attend school until at least age </a:t>
            </a:r>
            <a:r>
              <a:rPr lang="en-US" dirty="0" smtClean="0">
                <a:solidFill>
                  <a:srgbClr val="FF0000"/>
                </a:solidFill>
              </a:rPr>
              <a:t>16</a:t>
            </a:r>
          </a:p>
          <a:p>
            <a:pPr lvl="1"/>
            <a:r>
              <a:rPr lang="en-US" dirty="0" smtClean="0"/>
              <a:t>Cannot </a:t>
            </a:r>
            <a:r>
              <a:rPr lang="en-US" dirty="0" smtClean="0">
                <a:solidFill>
                  <a:srgbClr val="FF0000"/>
                </a:solidFill>
              </a:rPr>
              <a:t>run away </a:t>
            </a:r>
            <a:r>
              <a:rPr lang="en-US" dirty="0" smtClean="0"/>
              <a:t>from home</a:t>
            </a:r>
          </a:p>
          <a:p>
            <a:pPr lvl="1"/>
            <a:r>
              <a:rPr lang="en-US" dirty="0" smtClean="0"/>
              <a:t>Cannot possess </a:t>
            </a:r>
            <a:r>
              <a:rPr lang="en-US" dirty="0" smtClean="0">
                <a:solidFill>
                  <a:srgbClr val="FF0000"/>
                </a:solidFill>
              </a:rPr>
              <a:t>alcoholic beverages </a:t>
            </a:r>
            <a:r>
              <a:rPr lang="en-US" dirty="0" smtClean="0"/>
              <a:t>(until 21) or </a:t>
            </a:r>
            <a:r>
              <a:rPr lang="en-US" dirty="0" smtClean="0">
                <a:solidFill>
                  <a:srgbClr val="FF0000"/>
                </a:solidFill>
              </a:rPr>
              <a:t>tobacco</a:t>
            </a:r>
            <a:r>
              <a:rPr lang="en-US" dirty="0" smtClean="0"/>
              <a:t> (until 18)</a:t>
            </a:r>
          </a:p>
          <a:p>
            <a:pPr lvl="1"/>
            <a:r>
              <a:rPr lang="en-US" dirty="0" smtClean="0"/>
              <a:t>Have local </a:t>
            </a:r>
            <a:r>
              <a:rPr lang="en-US" dirty="0" smtClean="0">
                <a:solidFill>
                  <a:srgbClr val="FF0000"/>
                </a:solidFill>
              </a:rPr>
              <a:t>curfews</a:t>
            </a:r>
          </a:p>
          <a:p>
            <a:pPr lvl="1"/>
            <a:r>
              <a:rPr lang="en-US" dirty="0" smtClean="0"/>
              <a:t>Required to obey all of the reasonable and lawful instructions or commands of their </a:t>
            </a:r>
            <a:r>
              <a:rPr lang="en-US" dirty="0" smtClean="0">
                <a:solidFill>
                  <a:srgbClr val="FF0000"/>
                </a:solidFill>
              </a:rPr>
              <a:t>parents/guardians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943600" cy="1143000"/>
          </a:xfrm>
        </p:spPr>
        <p:txBody>
          <a:bodyPr/>
          <a:lstStyle/>
          <a:p>
            <a:r>
              <a:rPr lang="en-US" dirty="0" smtClean="0"/>
              <a:t>Juvenile Court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1911, </a:t>
            </a:r>
            <a:r>
              <a:rPr lang="en-US" dirty="0" smtClean="0">
                <a:solidFill>
                  <a:srgbClr val="FF0000"/>
                </a:solidFill>
              </a:rPr>
              <a:t>Fulton County </a:t>
            </a:r>
            <a:r>
              <a:rPr lang="en-US" dirty="0" smtClean="0"/>
              <a:t>became the first county in Georgia to set up a juvenile court.  Today </a:t>
            </a:r>
            <a:r>
              <a:rPr lang="en-US" dirty="0" smtClean="0">
                <a:solidFill>
                  <a:srgbClr val="FF0000"/>
                </a:solidFill>
              </a:rPr>
              <a:t>every</a:t>
            </a:r>
            <a:r>
              <a:rPr lang="en-US" dirty="0" smtClean="0"/>
              <a:t> county in Georgia has one.</a:t>
            </a:r>
          </a:p>
          <a:p>
            <a:r>
              <a:rPr lang="en-US" dirty="0" smtClean="0"/>
              <a:t>Juvenile Courts have 3 main purposes:</a:t>
            </a:r>
          </a:p>
          <a:p>
            <a:pPr lvl="1"/>
            <a:r>
              <a:rPr lang="en-US" dirty="0" smtClean="0"/>
              <a:t>1. To </a:t>
            </a:r>
            <a:r>
              <a:rPr lang="en-US" dirty="0" smtClean="0">
                <a:solidFill>
                  <a:srgbClr val="FF0000"/>
                </a:solidFill>
              </a:rPr>
              <a:t>help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protect</a:t>
            </a:r>
            <a:r>
              <a:rPr lang="en-US" dirty="0" smtClean="0"/>
              <a:t> the well-being of children.</a:t>
            </a:r>
          </a:p>
          <a:p>
            <a:pPr lvl="1"/>
            <a:r>
              <a:rPr lang="en-US" dirty="0" smtClean="0"/>
              <a:t>2. To make sure that any child coming under the jurisdictions of the court receives the </a:t>
            </a:r>
            <a:r>
              <a:rPr lang="en-US" dirty="0" smtClean="0">
                <a:solidFill>
                  <a:srgbClr val="FF0000"/>
                </a:solidFill>
              </a:rPr>
              <a:t>care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guidance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control</a:t>
            </a:r>
            <a:r>
              <a:rPr lang="en-US" dirty="0" smtClean="0"/>
              <a:t> needed.</a:t>
            </a:r>
          </a:p>
          <a:p>
            <a:pPr lvl="1"/>
            <a:r>
              <a:rPr lang="en-US" dirty="0" smtClean="0"/>
              <a:t>3. To provide care for children who have been </a:t>
            </a:r>
            <a:r>
              <a:rPr lang="en-US" dirty="0" smtClean="0">
                <a:solidFill>
                  <a:srgbClr val="FF0000"/>
                </a:solidFill>
              </a:rPr>
              <a:t>removed from their homes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gavel_clip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228600"/>
            <a:ext cx="1600200" cy="1381125"/>
          </a:xfrm>
          <a:prstGeom prst="rect">
            <a:avLst/>
          </a:prstGeom>
        </p:spPr>
      </p:pic>
      <p:pic>
        <p:nvPicPr>
          <p:cNvPr id="5" name="Picture 4" descr="gavel_clip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1600200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 act that would be considered a crime if committed by an adult is a </a:t>
            </a:r>
            <a:r>
              <a:rPr lang="en-US" dirty="0" smtClean="0">
                <a:solidFill>
                  <a:srgbClr val="FF0000"/>
                </a:solidFill>
              </a:rPr>
              <a:t>delinquent act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“Delinquent Juvenile”</a:t>
            </a:r>
          </a:p>
          <a:p>
            <a:r>
              <a:rPr lang="en-US" dirty="0" smtClean="0"/>
              <a:t>An act that would NOT be considered a crime if committed by an adult is a </a:t>
            </a:r>
            <a:r>
              <a:rPr lang="en-US" dirty="0" smtClean="0">
                <a:solidFill>
                  <a:srgbClr val="FF0000"/>
                </a:solidFill>
              </a:rPr>
              <a:t>status offense</a:t>
            </a:r>
            <a:r>
              <a:rPr lang="en-US" dirty="0" smtClean="0"/>
              <a:t>. “</a:t>
            </a:r>
            <a:r>
              <a:rPr lang="en-US" dirty="0" smtClean="0">
                <a:solidFill>
                  <a:srgbClr val="FF0000"/>
                </a:solidFill>
              </a:rPr>
              <a:t>Unruly Juvenile”</a:t>
            </a:r>
          </a:p>
          <a:p>
            <a:r>
              <a:rPr lang="en-US" dirty="0" smtClean="0"/>
              <a:t>When juveniles commit a delinquent act or a status offense and are captured by the police, they are said to be </a:t>
            </a:r>
            <a:r>
              <a:rPr lang="en-US" dirty="0" smtClean="0">
                <a:solidFill>
                  <a:srgbClr val="FF0000"/>
                </a:solidFill>
              </a:rPr>
              <a:t>“taken in custody” </a:t>
            </a:r>
            <a:r>
              <a:rPr lang="en-US" dirty="0" smtClean="0"/>
              <a:t>rather than </a:t>
            </a:r>
            <a:r>
              <a:rPr lang="en-US" dirty="0" smtClean="0">
                <a:solidFill>
                  <a:srgbClr val="FF0000"/>
                </a:solidFill>
              </a:rPr>
              <a:t>“under arrest.”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Deprived Juveniles </a:t>
            </a:r>
            <a:r>
              <a:rPr lang="en-US" dirty="0" smtClean="0">
                <a:solidFill>
                  <a:srgbClr val="FF0000"/>
                </a:solidFill>
              </a:rPr>
              <a:t>are children under 18 who are neglected/abused by parents/guardians or who have no parents/guardians.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gavel_clip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1"/>
            <a:ext cx="1295400" cy="1118054"/>
          </a:xfrm>
          <a:prstGeom prst="rect">
            <a:avLst/>
          </a:prstGeom>
        </p:spPr>
      </p:pic>
      <p:pic>
        <p:nvPicPr>
          <p:cNvPr id="5" name="Picture 4" descr="gavel_clip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33896" y="228601"/>
            <a:ext cx="1324303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Delinquent Act or Status Offense?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Shoplifting?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Delinquent act</a:t>
            </a:r>
          </a:p>
          <a:p>
            <a:r>
              <a:rPr lang="en-US" dirty="0" smtClean="0"/>
              <a:t>Truancy?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Status offense</a:t>
            </a:r>
          </a:p>
          <a:p>
            <a:r>
              <a:rPr lang="en-US" dirty="0" smtClean="0"/>
              <a:t>Breaking City Curfew?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Status offense</a:t>
            </a:r>
          </a:p>
          <a:p>
            <a:r>
              <a:rPr lang="en-US" dirty="0" smtClean="0"/>
              <a:t>Joyriding?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Delinquent act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1676400"/>
            <a:ext cx="457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Possessing Alcohol?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Status offense</a:t>
            </a:r>
          </a:p>
          <a:p>
            <a:r>
              <a:rPr lang="en-US" dirty="0" smtClean="0"/>
              <a:t>Running Away from Home?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Status offense</a:t>
            </a:r>
          </a:p>
          <a:p>
            <a:r>
              <a:rPr lang="en-US" dirty="0" smtClean="0"/>
              <a:t>Robbery?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Delinquent act</a:t>
            </a:r>
          </a:p>
          <a:p>
            <a:r>
              <a:rPr lang="en-US" dirty="0" smtClean="0"/>
              <a:t>Smoking Tobacco?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Status offense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921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Know the law…cartoon examples, but it’s real life!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4400" y="990600"/>
            <a:ext cx="4038600" cy="2971800"/>
          </a:xfrm>
        </p:spPr>
        <p:txBody>
          <a:bodyPr/>
          <a:lstStyle/>
          <a:p>
            <a:r>
              <a:rPr lang="en-US" dirty="0" smtClean="0"/>
              <a:t>What if I’m with someone who’s committing a crime?</a:t>
            </a:r>
          </a:p>
          <a:p>
            <a:r>
              <a:rPr lang="en-US" dirty="0" smtClean="0">
                <a:hlinkClick r:id="rId2"/>
              </a:rPr>
              <a:t>http://www.sc.lawforkids.org/Media/shoplifting-accomplice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886200"/>
            <a:ext cx="4038600" cy="2590800"/>
          </a:xfrm>
        </p:spPr>
        <p:txBody>
          <a:bodyPr/>
          <a:lstStyle/>
          <a:p>
            <a:r>
              <a:rPr lang="en-US" dirty="0" smtClean="0"/>
              <a:t>Isn’t it my right to run away if I want to?</a:t>
            </a:r>
          </a:p>
          <a:p>
            <a:r>
              <a:rPr lang="en-US" dirty="0" smtClean="0">
                <a:hlinkClick r:id="rId3"/>
              </a:rPr>
              <a:t>http://www.sc.lawforkids.org/Media/running-away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43000"/>
            <a:ext cx="4038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 was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just a prank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www.lawforkids.org/Media/kirk-and-marco-2</a:t>
            </a:r>
            <a:endParaRPr lang="en-US" sz="28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hlinkClick r:id="rId5"/>
              </a:rPr>
              <a:t>http</a:t>
            </a:r>
            <a:r>
              <a:rPr lang="en-US" sz="2800" dirty="0">
                <a:hlinkClick r:id="rId5"/>
              </a:rPr>
              <a:t>://</a:t>
            </a:r>
            <a:r>
              <a:rPr lang="en-US" sz="2800" dirty="0" smtClean="0">
                <a:hlinkClick r:id="rId5"/>
              </a:rPr>
              <a:t>www.sc.lawforkids.org/Media/egging</a:t>
            </a:r>
            <a:endParaRPr lang="en-US" sz="28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What can happen to me if I drink alcohol before I am the legal age?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hlinkClick r:id="rId6"/>
              </a:rPr>
              <a:t>http://www.sc.lawforkids.org/Media/alcohol-underage</a:t>
            </a:r>
            <a:endParaRPr lang="en-US" sz="28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467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Steps in the Juvenile Justice Process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Step 1: Intake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Juvenile is turned over to the intake officer who must investigate the case and decide if there is enough </a:t>
            </a:r>
            <a:r>
              <a:rPr lang="en-US" sz="3400" dirty="0" smtClean="0">
                <a:solidFill>
                  <a:srgbClr val="FF0000"/>
                </a:solidFill>
              </a:rPr>
              <a:t>evidence </a:t>
            </a:r>
            <a:r>
              <a:rPr lang="en-US" sz="3400" dirty="0" smtClean="0"/>
              <a:t>(probable cause) to support the charges.</a:t>
            </a:r>
          </a:p>
          <a:p>
            <a:r>
              <a:rPr lang="en-US" sz="3400" dirty="0" smtClean="0"/>
              <a:t>If there is enough evidence, the officer can do 2 things: </a:t>
            </a:r>
          </a:p>
          <a:p>
            <a:pPr lvl="1"/>
            <a:r>
              <a:rPr lang="en-US" sz="3000" dirty="0" smtClean="0"/>
              <a:t>1. Release the juvenile to their </a:t>
            </a:r>
            <a:r>
              <a:rPr lang="en-US" sz="3000" dirty="0" smtClean="0">
                <a:solidFill>
                  <a:srgbClr val="FF0000"/>
                </a:solidFill>
              </a:rPr>
              <a:t>parents/guardian </a:t>
            </a:r>
          </a:p>
          <a:p>
            <a:pPr lvl="1"/>
            <a:r>
              <a:rPr lang="en-US" sz="3000" dirty="0" smtClean="0"/>
              <a:t>2. </a:t>
            </a:r>
            <a:r>
              <a:rPr lang="en-US" sz="3000" dirty="0" smtClean="0">
                <a:solidFill>
                  <a:srgbClr val="FF0000"/>
                </a:solidFill>
              </a:rPr>
              <a:t>detain</a:t>
            </a:r>
            <a:r>
              <a:rPr lang="en-US" sz="3000" dirty="0" smtClean="0"/>
              <a:t> the juvenile (most are not detained)</a:t>
            </a:r>
          </a:p>
          <a:p>
            <a:r>
              <a:rPr lang="en-US" sz="3400" dirty="0" smtClean="0"/>
              <a:t>Intake officers detain juveniles who might be a risk to </a:t>
            </a:r>
            <a:r>
              <a:rPr lang="en-US" sz="3400" dirty="0" smtClean="0">
                <a:solidFill>
                  <a:srgbClr val="FF0000"/>
                </a:solidFill>
              </a:rPr>
              <a:t>run away</a:t>
            </a:r>
            <a:r>
              <a:rPr lang="en-US" sz="3400" dirty="0" smtClean="0"/>
              <a:t>, who might have nowhere else to go, who might be a risk to </a:t>
            </a:r>
            <a:r>
              <a:rPr lang="en-US" sz="3400" dirty="0" smtClean="0">
                <a:solidFill>
                  <a:srgbClr val="FF0000"/>
                </a:solidFill>
              </a:rPr>
              <a:t>harm </a:t>
            </a:r>
            <a:r>
              <a:rPr lang="en-US" sz="3400" dirty="0" smtClean="0"/>
              <a:t>themselves or others, or who have been in </a:t>
            </a:r>
            <a:r>
              <a:rPr lang="en-US" sz="3400" dirty="0" smtClean="0">
                <a:solidFill>
                  <a:srgbClr val="FF0000"/>
                </a:solidFill>
              </a:rPr>
              <a:t>trouble</a:t>
            </a:r>
            <a:r>
              <a:rPr lang="en-US" sz="3400" dirty="0" smtClean="0"/>
              <a:t> before.</a:t>
            </a:r>
          </a:p>
          <a:p>
            <a:r>
              <a:rPr lang="en-US" sz="3400" dirty="0" smtClean="0"/>
              <a:t>Juveniles who are detained are housed in one of the state’s RYDC’s – </a:t>
            </a:r>
            <a:r>
              <a:rPr lang="en-US" sz="3400" dirty="0" smtClean="0">
                <a:solidFill>
                  <a:srgbClr val="FF0000"/>
                </a:solidFill>
              </a:rPr>
              <a:t>Regional Youth Detention Center</a:t>
            </a:r>
          </a:p>
          <a:p>
            <a:pPr lvl="1"/>
            <a:r>
              <a:rPr lang="en-US" dirty="0" smtClean="0"/>
              <a:t>Those who commit serious crimes may go to an adult jail and be tried in an adult court</a:t>
            </a:r>
            <a:endParaRPr lang="en-US" dirty="0"/>
          </a:p>
        </p:txBody>
      </p:sp>
      <p:pic>
        <p:nvPicPr>
          <p:cNvPr id="7" name="Picture 6" descr="crime_juvenile_justi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52400"/>
            <a:ext cx="1676400" cy="1190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934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Steps in the Juvenile Justice Process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Step 2: Detention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probable cause </a:t>
            </a:r>
            <a:r>
              <a:rPr lang="en-US" dirty="0" smtClean="0"/>
              <a:t>hearing must be held within 72 hours.</a:t>
            </a:r>
          </a:p>
          <a:p>
            <a:r>
              <a:rPr lang="en-US" dirty="0" smtClean="0"/>
              <a:t>The judge has 3 options: </a:t>
            </a:r>
            <a:r>
              <a:rPr lang="en-US" dirty="0" smtClean="0">
                <a:solidFill>
                  <a:srgbClr val="FF0000"/>
                </a:solidFill>
              </a:rPr>
              <a:t>dismiss</a:t>
            </a:r>
            <a:r>
              <a:rPr lang="en-US" dirty="0" smtClean="0"/>
              <a:t> the case, have an </a:t>
            </a:r>
            <a:r>
              <a:rPr lang="en-US" dirty="0" smtClean="0">
                <a:solidFill>
                  <a:srgbClr val="FF0000"/>
                </a:solidFill>
              </a:rPr>
              <a:t>informal adjustment </a:t>
            </a:r>
            <a:r>
              <a:rPr lang="en-US" dirty="0" smtClean="0"/>
              <a:t>or a </a:t>
            </a:r>
            <a:r>
              <a:rPr lang="en-US" dirty="0" smtClean="0">
                <a:solidFill>
                  <a:srgbClr val="FF0000"/>
                </a:solidFill>
              </a:rPr>
              <a:t>formal</a:t>
            </a:r>
            <a:r>
              <a:rPr lang="en-US" dirty="0" smtClean="0"/>
              <a:t> hearing</a:t>
            </a:r>
          </a:p>
          <a:p>
            <a:r>
              <a:rPr lang="en-US" dirty="0" smtClean="0"/>
              <a:t>An informal adjustment is usually held for </a:t>
            </a:r>
            <a:r>
              <a:rPr lang="en-US" dirty="0" smtClean="0">
                <a:solidFill>
                  <a:srgbClr val="FF0000"/>
                </a:solidFill>
              </a:rPr>
              <a:t>first </a:t>
            </a:r>
            <a:r>
              <a:rPr lang="en-US" dirty="0" smtClean="0"/>
              <a:t>offenders – </a:t>
            </a:r>
            <a:r>
              <a:rPr lang="en-US" dirty="0" smtClean="0">
                <a:solidFill>
                  <a:srgbClr val="FF0000"/>
                </a:solidFill>
              </a:rPr>
              <a:t>they must admit wrongdoing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juvenile is under the supervision of the </a:t>
            </a:r>
            <a:r>
              <a:rPr lang="en-US" dirty="0" smtClean="0">
                <a:solidFill>
                  <a:srgbClr val="FF0000"/>
                </a:solidFill>
              </a:rPr>
              <a:t>court </a:t>
            </a:r>
            <a:r>
              <a:rPr lang="en-US" dirty="0" smtClean="0"/>
              <a:t>for at least 90 days</a:t>
            </a:r>
          </a:p>
          <a:p>
            <a:pPr lvl="1"/>
            <a:r>
              <a:rPr lang="en-US" dirty="0" smtClean="0"/>
              <a:t>May be required to attend school regularly, participate in counseling, pay for damages or complete community service.</a:t>
            </a:r>
            <a:endParaRPr lang="en-US" dirty="0"/>
          </a:p>
        </p:txBody>
      </p:sp>
      <p:pic>
        <p:nvPicPr>
          <p:cNvPr id="4" name="Picture 3" descr="crime_juvenile_justi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52400"/>
            <a:ext cx="1676400" cy="1190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867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Young People and the Law Chapter 15, Section 4</vt:lpstr>
      <vt:lpstr>What is a Juvenile?</vt:lpstr>
      <vt:lpstr>Special Status</vt:lpstr>
      <vt:lpstr>Juvenile Court System</vt:lpstr>
      <vt:lpstr>Important Terms</vt:lpstr>
      <vt:lpstr>Delinquent Act or Status Offense?</vt:lpstr>
      <vt:lpstr>Know the law…cartoon examples, but it’s real life!</vt:lpstr>
      <vt:lpstr>Steps in the Juvenile Justice Process Step 1: Intake</vt:lpstr>
      <vt:lpstr>Steps in the Juvenile Justice Process Step 2: Detention</vt:lpstr>
      <vt:lpstr>Steps in the Juvenile Justice Process Step 3: Formal Hearing</vt:lpstr>
      <vt:lpstr>Steps in the Juvenile Justice Process Step 4: Sentencing</vt:lpstr>
      <vt:lpstr>Georgia’s Seven Deadly Sins 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</dc:creator>
  <cp:lastModifiedBy>Windows User</cp:lastModifiedBy>
  <cp:revision>59</cp:revision>
  <dcterms:created xsi:type="dcterms:W3CDTF">2011-11-13T19:34:44Z</dcterms:created>
  <dcterms:modified xsi:type="dcterms:W3CDTF">2015-04-03T13:01:43Z</dcterms:modified>
</cp:coreProperties>
</file>