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400" r:id="rId2"/>
    <p:sldId id="788" r:id="rId3"/>
    <p:sldId id="789" r:id="rId4"/>
    <p:sldId id="790" r:id="rId5"/>
    <p:sldId id="791" r:id="rId6"/>
    <p:sldId id="792" r:id="rId7"/>
    <p:sldId id="795" r:id="rId8"/>
    <p:sldId id="793" r:id="rId9"/>
    <p:sldId id="794" r:id="rId10"/>
    <p:sldId id="780" r:id="rId11"/>
    <p:sldId id="262" r:id="rId12"/>
    <p:sldId id="741" r:id="rId13"/>
    <p:sldId id="783" r:id="rId14"/>
    <p:sldId id="670" r:id="rId15"/>
    <p:sldId id="784" r:id="rId16"/>
    <p:sldId id="800" r:id="rId17"/>
    <p:sldId id="776" r:id="rId18"/>
    <p:sldId id="751" r:id="rId19"/>
    <p:sldId id="785" r:id="rId20"/>
    <p:sldId id="786" r:id="rId21"/>
    <p:sldId id="753" r:id="rId22"/>
    <p:sldId id="754" r:id="rId23"/>
    <p:sldId id="773" r:id="rId24"/>
    <p:sldId id="743" r:id="rId25"/>
    <p:sldId id="744" r:id="rId26"/>
    <p:sldId id="774" r:id="rId27"/>
    <p:sldId id="746" r:id="rId28"/>
    <p:sldId id="775" r:id="rId29"/>
    <p:sldId id="748" r:id="rId30"/>
    <p:sldId id="749" r:id="rId31"/>
    <p:sldId id="801" r:id="rId32"/>
    <p:sldId id="781" r:id="rId33"/>
    <p:sldId id="799" r:id="rId34"/>
    <p:sldId id="802" r:id="rId35"/>
    <p:sldId id="804" r:id="rId36"/>
    <p:sldId id="806" r:id="rId37"/>
    <p:sldId id="805" r:id="rId38"/>
    <p:sldId id="807" r:id="rId39"/>
    <p:sldId id="803" r:id="rId40"/>
    <p:sldId id="797" r:id="rId41"/>
    <p:sldId id="798" r:id="rId42"/>
    <p:sldId id="808" r:id="rId43"/>
    <p:sldId id="817" r:id="rId44"/>
    <p:sldId id="816" r:id="rId45"/>
    <p:sldId id="818" r:id="rId46"/>
    <p:sldId id="787" r:id="rId47"/>
    <p:sldId id="756" r:id="rId48"/>
    <p:sldId id="757" r:id="rId49"/>
    <p:sldId id="779" r:id="rId50"/>
    <p:sldId id="811" r:id="rId51"/>
    <p:sldId id="813" r:id="rId52"/>
    <p:sldId id="819" r:id="rId53"/>
    <p:sldId id="810" r:id="rId54"/>
    <p:sldId id="814" r:id="rId55"/>
    <p:sldId id="820" r:id="rId56"/>
    <p:sldId id="815" r:id="rId57"/>
    <p:sldId id="81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EDD"/>
    <a:srgbClr val="00B390"/>
    <a:srgbClr val="D6E377"/>
    <a:srgbClr val="01D2AA"/>
    <a:srgbClr val="02D2AB"/>
    <a:srgbClr val="06947E"/>
    <a:srgbClr val="A2A1A1"/>
    <a:srgbClr val="FCC00E"/>
    <a:srgbClr val="67C7C3"/>
    <a:srgbClr val="68C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409D-2890-42F3-89CC-718630110551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A5C77-244B-40E9-94D6-592AFCAA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3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rgbClr val="B6DED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249" y="1876279"/>
            <a:ext cx="5453737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8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6DEDD"/>
                </a:solidFill>
                <a:effectLst>
                  <a:glow rad="139700">
                    <a:srgbClr val="D6E377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Civil</a:t>
            </a:r>
          </a:p>
          <a:p>
            <a:pPr algn="ctr"/>
            <a:r>
              <a:rPr lang="en-US" sz="128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6DEDD"/>
                </a:solidFill>
                <a:effectLst>
                  <a:glow rad="139700">
                    <a:srgbClr val="D6E377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Rights</a:t>
            </a:r>
            <a:endParaRPr lang="en-US" sz="128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B6DEDD"/>
              </a:solidFill>
              <a:effectLst>
                <a:glow rad="139700">
                  <a:srgbClr val="D6E377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5" y="672825"/>
            <a:ext cx="1068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D6E377"/>
                  </a:solidFill>
                </a:ln>
                <a:effectLst>
                  <a:glow rad="63500">
                    <a:srgbClr val="FCC11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Eyes Wide Open" panose="02000506000000020004" pitchFamily="2" charset="0"/>
              </a:rPr>
              <a:t>Georgia’s History:</a:t>
            </a:r>
            <a:endParaRPr lang="en-US" sz="7200" b="1" dirty="0">
              <a:ln w="19050">
                <a:solidFill>
                  <a:srgbClr val="D6E377"/>
                </a:solidFill>
              </a:ln>
              <a:effectLst>
                <a:glow rad="63500">
                  <a:srgbClr val="FCC114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Eyes Wide Open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016" y="620854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SS8H11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413" y="51613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3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rgbClr val="B6DED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249" y="1876279"/>
            <a:ext cx="5453737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8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6DEDD"/>
                </a:solidFill>
                <a:effectLst>
                  <a:glow rad="139700">
                    <a:srgbClr val="D6E377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Civil</a:t>
            </a:r>
          </a:p>
          <a:p>
            <a:pPr algn="ctr"/>
            <a:r>
              <a:rPr lang="en-US" sz="128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6DEDD"/>
                </a:solidFill>
                <a:effectLst>
                  <a:glow rad="139700">
                    <a:srgbClr val="D6E377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Rights</a:t>
            </a:r>
            <a:endParaRPr lang="en-US" sz="128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B6DEDD"/>
              </a:solidFill>
              <a:effectLst>
                <a:glow rad="139700">
                  <a:srgbClr val="D6E377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5" y="672825"/>
            <a:ext cx="1068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D6E377"/>
                  </a:solidFill>
                </a:ln>
                <a:effectLst>
                  <a:glow rad="63500">
                    <a:srgbClr val="FCC11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Eyes Wide Open" panose="02000506000000020004" pitchFamily="2" charset="0"/>
              </a:rPr>
              <a:t>1940s &amp; 1950s:</a:t>
            </a:r>
            <a:endParaRPr lang="en-US" sz="7200" b="1" dirty="0">
              <a:ln w="19050">
                <a:solidFill>
                  <a:srgbClr val="D6E377"/>
                </a:solidFill>
              </a:ln>
              <a:effectLst>
                <a:glow rad="63500">
                  <a:srgbClr val="FCC114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Eyes Wide Open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016" y="620854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SS8H11a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3022" y="36185"/>
            <a:ext cx="7318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Civil Rights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Throughout the US’ history, many African </a:t>
            </a: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Americans were treated like second-class </a:t>
            </a: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citizens, especially in the South.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forced to live in segregated housing, attend segregated movies, and use segregated facilities such as restrooms, water fountains, and waiting rooms.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During the Civil Rights Movement, African Americans fought against racial discrimination and segregation.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8" y="223542"/>
            <a:ext cx="827095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19" y="2966742"/>
            <a:ext cx="3633337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3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32897" y="36185"/>
            <a:ext cx="101184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Benjamin Mays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of Georgia’s early influential voices was Benjamin Mays, the son of former slaves who grew up to be a very educated man.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Mays was a minister and educator who became president of Atlanta’s Morehouse College in 1940.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spoke out against segregation and strongly believed that all human beings should be treated with respect and dignity.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21970"/>
            <a:ext cx="51715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1936, Benjamin Mays went to India to meet with Mohandas Gandhi, where he learned of nonviolent protest.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50" y="214287"/>
            <a:ext cx="585258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7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32897" y="36185"/>
            <a:ext cx="101184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Benjamin Mays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Mays was a highly intelligent and influential man who became known for expressing his views on segregation during lectures attended by his students.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preached to his students about the changes that needed to occur in social policies because racial injustices went </a:t>
            </a: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against the United States’ democratic principles.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Mays also taught them to challenge the segregation laws that restricted their human rights.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6365" y="2168192"/>
            <a:ext cx="51715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Benjamin Mays passed along his nonviolent ideas to his mentee, Martin Luther King, Jr.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4" y="671487"/>
            <a:ext cx="6293978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7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7274" y="36185"/>
            <a:ext cx="11009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Martin Luther King, Jr.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409556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Mays’ lectures had a tremendous impact on one of his students—Martin Luther King, Jr.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 graduated from Morehouse with a Ph.D. and became an ordained minister.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became a national hero and the recognized leader of the Civil Rights Movement after successfully leading the Montgomery Bus Boycott.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Boycott ended when the Supreme Court ordered Montgomery to desegregate their public transportation.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0" y="387315"/>
            <a:ext cx="3768852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79" y="1877325"/>
            <a:ext cx="6713738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8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7274" y="36185"/>
            <a:ext cx="11009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Martin Luther King, Jr.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409556"/>
            <a:ext cx="10207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 was an extremely gifted man who preached </a:t>
            </a:r>
            <a:r>
              <a:rPr lang="en-US" sz="30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nonviolent civil disobedience against unfair laws.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believed that African Americans could gain their rights by protesting, but that the protests should be peaceful</a:t>
            </a:r>
            <a:r>
              <a:rPr lang="en-US" sz="3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 formed a group called the Southern Christian Leadership Conference to lead anti-discrimination marches and protests throughout the South.</a:t>
            </a:r>
            <a:endParaRPr lang="en-US" sz="3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3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rgbClr val="B6DED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4491" y="1647679"/>
            <a:ext cx="6275243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8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6DEDD"/>
                </a:solidFill>
                <a:effectLst>
                  <a:glow rad="139700">
                    <a:srgbClr val="D6E377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State</a:t>
            </a:r>
          </a:p>
          <a:p>
            <a:pPr algn="ctr"/>
            <a:r>
              <a:rPr lang="en-US" sz="128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6DEDD"/>
                </a:solidFill>
                <a:effectLst>
                  <a:glow rad="139700">
                    <a:srgbClr val="D6E377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Politics</a:t>
            </a:r>
            <a:endParaRPr lang="en-US" sz="128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B6DEDD"/>
              </a:solidFill>
              <a:effectLst>
                <a:glow rad="139700">
                  <a:srgbClr val="D6E377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5" y="672825"/>
            <a:ext cx="1068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D6E377"/>
                  </a:solidFill>
                </a:ln>
                <a:effectLst>
                  <a:glow rad="63500">
                    <a:srgbClr val="FCC11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Eyes Wide Open" panose="02000506000000020004" pitchFamily="2" charset="0"/>
              </a:rPr>
              <a:t>1940s </a:t>
            </a:r>
            <a:r>
              <a:rPr lang="en-US" sz="7200" b="1" dirty="0">
                <a:ln w="19050">
                  <a:solidFill>
                    <a:srgbClr val="D6E377"/>
                  </a:solidFill>
                </a:ln>
                <a:effectLst>
                  <a:glow rad="63500">
                    <a:srgbClr val="FCC11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Eyes Wide Open" panose="02000506000000020004" pitchFamily="2" charset="0"/>
              </a:rPr>
              <a:t>-</a:t>
            </a:r>
            <a:r>
              <a:rPr lang="en-US" sz="7200" b="1" dirty="0" smtClean="0">
                <a:ln w="19050">
                  <a:solidFill>
                    <a:srgbClr val="D6E377"/>
                  </a:solidFill>
                </a:ln>
                <a:effectLst>
                  <a:glow rad="63500">
                    <a:srgbClr val="FCC11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Eyes Wide Open" panose="02000506000000020004" pitchFamily="2" charset="0"/>
              </a:rPr>
              <a:t> 1950s</a:t>
            </a:r>
            <a:endParaRPr lang="en-US" sz="7200" b="1" dirty="0">
              <a:ln w="19050">
                <a:solidFill>
                  <a:srgbClr val="D6E377"/>
                </a:solidFill>
              </a:ln>
              <a:effectLst>
                <a:glow rad="63500">
                  <a:srgbClr val="FCC114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Eyes Wide Open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016" y="620854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SS8H11a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846" y="36185"/>
            <a:ext cx="118426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Nonviolent Protests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359642"/>
            <a:ext cx="102074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 believed that African Americans would win their rights quicker if they refused to engage in violence.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African Americans </a:t>
            </a: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some whites held nonviolent marches and boycotts across the country.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At times, the nonviolent actions from civil rights workers received violent reactions from white people</a:t>
            </a: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people around the nation saw peaceful protestors being beaten by angry mobs and policemen, the movement gained support.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36" y="1926963"/>
            <a:ext cx="6563188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8" y="227036"/>
            <a:ext cx="4709356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2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8" b="2963"/>
          <a:stretch/>
        </p:blipFill>
        <p:spPr>
          <a:xfrm>
            <a:off x="155101" y="149202"/>
            <a:ext cx="5726721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" b="2898"/>
          <a:stretch/>
        </p:blipFill>
        <p:spPr>
          <a:xfrm>
            <a:off x="5730378" y="2648041"/>
            <a:ext cx="6346139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7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35184" y="36185"/>
            <a:ext cx="51139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Schools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Schools were another place where blacks and whites were segregated.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1954, Oliver Brown sued the board of education in Topeka, Kansas because the schools were segregated.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His third grade daughter, Linda, had to travel one mile to get to her black school, even though the white school was a lot closer.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704" y="214017"/>
            <a:ext cx="9096375" cy="64103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7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180" y="3148251"/>
            <a:ext cx="22755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Linda Brown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1" y="214287"/>
            <a:ext cx="5166078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43" y="223542"/>
            <a:ext cx="419608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1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564" y="36185"/>
            <a:ext cx="115031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Thurgood Marshall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Linda Brown’s lawyer was Thurgood Marshall.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argued the case before the U.S. Supreme Court that having separate schools violated the 14</a:t>
            </a:r>
            <a:r>
              <a:rPr lang="en-US" sz="3200" baseline="300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Amendment to the Constitution.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851" y="2071553"/>
            <a:ext cx="485860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1967, Thurgood Marshall became the first African American Supreme Court Justice.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92" y="223542"/>
            <a:ext cx="431627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6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2182" y="36185"/>
            <a:ext cx="78999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Brown v. BOE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Supreme Court heard the case </a:t>
            </a:r>
            <a:r>
              <a:rPr lang="en-US" sz="3200" i="1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Brown v. Board of Education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1954,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Supreme Court handed down a unanimous decision that greatly impacted Georgia and the rest of the South.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court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ruled that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segregation was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unconstitutional,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public schools across America began to integrate.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4" y="276650"/>
            <a:ext cx="5891436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98" y="2966742"/>
            <a:ext cx="650240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8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7589" y="36185"/>
            <a:ext cx="98090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White Primary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white primary system helped white supremacists control Georgia’s politics because it only allowed whites to vote in statewide primary elections.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white primary system completely cut African Americans out of the political process.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1944, the Supreme Court struck down a similar white primary system in Texas, ultimately leading to the end of Georgia’s white primary in 1946.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1781520"/>
            <a:ext cx="35671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National Guard escorts 9 African American students to their high school in Little Rock, Arkansas.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78" y="671487"/>
            <a:ext cx="831672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9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2182" y="36185"/>
            <a:ext cx="78999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Brown v. BOE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case overturned the earlier 1896 </a:t>
            </a:r>
            <a:r>
              <a:rPr lang="en-US" sz="2800" i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Plessy v. Ferguson </a:t>
            </a: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case that declared the “separate but equal” doctrine.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Even though all 9 of the justices ruled that any separation would not be equal, many southern states refused to segregate their schools.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Georgia’s governor, Herman Talmadge, strongly opposed the decision and encouraged Georgia’s legislature to rebel against the ruling.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3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rgbClr val="B6DED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249" y="1876279"/>
            <a:ext cx="5453737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8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6DEDD"/>
                </a:solidFill>
                <a:effectLst>
                  <a:glow rad="139700">
                    <a:srgbClr val="D6E377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Civil</a:t>
            </a:r>
          </a:p>
          <a:p>
            <a:pPr algn="ctr"/>
            <a:r>
              <a:rPr lang="en-US" sz="128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6DEDD"/>
                </a:solidFill>
                <a:effectLst>
                  <a:glow rad="139700">
                    <a:srgbClr val="D6E377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Rights</a:t>
            </a:r>
            <a:endParaRPr lang="en-US" sz="128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B6DEDD"/>
              </a:solidFill>
              <a:effectLst>
                <a:glow rad="139700">
                  <a:srgbClr val="D6E377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5" y="672825"/>
            <a:ext cx="1068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D6E377"/>
                  </a:solidFill>
                </a:ln>
                <a:effectLst>
                  <a:glow rad="63500">
                    <a:srgbClr val="FCC11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Eyes Wide Open" panose="02000506000000020004" pitchFamily="2" charset="0"/>
              </a:rPr>
              <a:t>1960s &amp; 1970s:</a:t>
            </a:r>
            <a:endParaRPr lang="en-US" sz="7200" b="1" dirty="0">
              <a:ln w="19050">
                <a:solidFill>
                  <a:srgbClr val="D6E377"/>
                </a:solidFill>
              </a:ln>
              <a:effectLst>
                <a:glow rad="63500">
                  <a:srgbClr val="FCC114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Eyes Wide Open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016" y="620854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SS8H11bc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291" y="36185"/>
            <a:ext cx="113777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Sibley Commission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6877"/>
            <a:ext cx="102074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schools were forced to segregate by law in 1954, Georgia refused to cooperate.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1960, a commission was formed by Atlanta banker John Sibley that held public hearings to see how Georgians felt about integration.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Sibley Commission found that 2 out of 3 Georgians would rather see schools closed that integrated.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a result, the commission recommended that each local district decide the desegregation matter for itself.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1781520"/>
            <a:ext cx="56146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Sibley Commission allowed local districts to make their own decision regarding desegregation, which made the process of integration very slow.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61" y="1103638"/>
            <a:ext cx="6191250" cy="4648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7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23843" y="36185"/>
            <a:ext cx="99366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UGA Integration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6877"/>
            <a:ext cx="1020742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African American students Charlayne Hunter and Hamilton Holmes both applied several times to the University of Georgia.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Each time, their applications were denied because the university was “full”.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took their case to court and the school was integrated in 1961 under an order by the US District Court in Athens.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</a:t>
            </a:r>
            <a:r>
              <a:rPr lang="en-US" sz="2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hen they entered, they were treated harshly by the student population and an angry crowd threw bricks through Hunter’s dorm window.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2"/>
          <a:stretch/>
        </p:blipFill>
        <p:spPr>
          <a:xfrm>
            <a:off x="6316242" y="1864083"/>
            <a:ext cx="5349688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1" y="354556"/>
            <a:ext cx="553064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8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23843" y="36185"/>
            <a:ext cx="99366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UGA Integration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6877"/>
            <a:ext cx="1020742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Both Hunter and Holmes graduated and went on to have very successful careers.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Holmes was a surgeon and Hunter is a writer/journalist.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High school integration soon followed throughout the state.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Today, there is a Holmes/Hunter academic building on UGA’s campus in their honor.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59" y="1128687"/>
            <a:ext cx="4812632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85" y="671487"/>
            <a:ext cx="4082527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9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55331" y="36185"/>
            <a:ext cx="34736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SNCC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6877"/>
            <a:ext cx="1020742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the 1960s, the Civil Rights Movement was well underway and was gaining fast momentum.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King’s strategy of peaceful protest was adopted by a group of college students who formed the Student Non-Violent Coordinating Committee (SNCC) in 1960.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SNCC used sit-ins at lunch counters where they refused to move in order to boycott businesses that wouldn’t serve blacks.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SNCC also helped promote voter registration throughout the South.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4241" y="36185"/>
            <a:ext cx="64358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1946 Race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332748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1946 also saw one of the most controversial episodes in Georgia politics.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Eugene Talmadge was elected governor for the fourth time, but he died before he could take office.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of his supporters knew that he was ill, so they scratched his name off the ballot and wrote in his son’s name, Herman Talmadge.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state legislature chose between the two people with the largest number of write-in votes, and Herman Talmadge won.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0" y="223542"/>
            <a:ext cx="5440366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78" y="2052342"/>
            <a:ext cx="5738912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2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4" y="210313"/>
            <a:ext cx="56880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36" y="2235222"/>
            <a:ext cx="5807577" cy="4389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8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177" y="36185"/>
            <a:ext cx="114559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Albany Movement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6877"/>
            <a:ext cx="102074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From fall 1961 to summer 1962, a desegregation movement involving the NAACP and SNCC took place in Albany,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movement’s goal was to end all types of segregation in Albany (transportation, schools, libraries, hospitals, restaurants, juries, etc.) through mass protests, sit-ins, and boycotts.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police wanted to avoid negative publicity, so they arrested over 500 protestors.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" y="260816"/>
            <a:ext cx="6656463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80" y="3149622"/>
            <a:ext cx="5431160" cy="34747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3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177" y="36185"/>
            <a:ext cx="114559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Albany Movement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6877"/>
            <a:ext cx="102074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Martin Luther King, Jr. came to Albany to lend his support and bring national attention to the cause; however, he was also arrested.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Desegregation efforts failed in Albany, and King said it was because the groups tried to do too many things, instead of focusing on one aspect of segregation.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was considered more of a learning experience than a success, but the city did eventually desegregate. 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818" y="1128687"/>
            <a:ext cx="440055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29" y="1128687"/>
            <a:ext cx="6192253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1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48760" y="36185"/>
            <a:ext cx="122818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March on Washington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1963, Martin Luther King, Jr. led more than 250,000 people on a civil rights march in Washington, D.C.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called on President Kennedy and Congress to pass a law that guaranteed equal rights and quality education for all citizens.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 gave his famous “I Have a Dream” speech at the </a:t>
            </a: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gathering, inspiring Americans to strive for a world where black and white children could play together in peace.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20" y="1128687"/>
            <a:ext cx="6794339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2" y="165888"/>
            <a:ext cx="4277296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78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6" y="900087"/>
            <a:ext cx="6631006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152529"/>
            <a:ext cx="5178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“I have a dream that my four little children will one day live in a nation where they will not be judged by the color of their skin but by the content of their character.”</a:t>
            </a: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Martin Luther King, Jr.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6863" y="36185"/>
            <a:ext cx="100705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Civi</a:t>
            </a:r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 Rights Act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March on Washington got the government’s attention and Congress soon passed the Civil Rights Act in 1964.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law banned discrimination against any American because of that person’s race, color, or religion.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law enforced the desegregation of public places.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also said that people of all races, male and female, should have the equal opportunity to get a job.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4241" y="36185"/>
            <a:ext cx="64358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1946 Race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332748"/>
            <a:ext cx="10207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Progressive Ellis Arnall, who was governor at the time, did not want Talmadge to win because he would continue his father’s harsh policies.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Arnall resigned so that lieutenant governor Melvin Thompson could take over.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Talmadge took the governor’s office by force and seized control of the Governor’s Mansion, while Thompson set up an alternate governor’s office in downtown Atlanta.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Georgia Supreme Court finally stepped in and ruled that Thompson was to serve as acting governor until a special election could be held to settle the matter.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3755" y="36185"/>
            <a:ext cx="100767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Lester Maddox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Lester Maddox became a public figure when he chose to close his Atlanta restaurant rather than comply with the Civil Rights Act and serve African Americans.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1966, he was elected as Georgia’s governor, despite being a strict segregationist.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Maddox surprised many people by hiring more African Americans into office than any governor before him.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7317" y="3122298"/>
            <a:ext cx="517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Lester Maddox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79" y="214286"/>
            <a:ext cx="414440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5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3755" y="36185"/>
            <a:ext cx="100767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Lester Maddox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Maddox also integrated the Georgia State Patrol and GBI.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governor, he supported prison reform and increased spending for Georgia’s universities.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Maddox also started “People’s Day”, a monthly event where average citizens could come talk to him in the Governor’s office.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kept representatives nearby to help the people solve their problems.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4643" y="36185"/>
            <a:ext cx="110950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Maynard Jackson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1973, Maynard Jackson made history when he was elected as Atlanta’s first African American mayor.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mayor, Jackson made sure that minority businesses received a fair share of city contracts, often upsetting established white business owners.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Under his leadership, MARTA (Atlanta’s mass transit system) began running and Hartsfield Airport added a new international terminal that helped the economy.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city of Atlanta added his name to the airport in 2003: Hartsfield-Jackson Airport.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12627"/>
            <a:ext cx="517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Maynard Jackson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6" y="671487"/>
            <a:ext cx="4671278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7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8619" y="36185"/>
            <a:ext cx="99070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Andrew Young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Andrew Young became well known as a civil rights activist and aide to Martin Luther King, Jr.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1972, he won a seat in Congress and was Georgia’s first African American representative to the House since Reconstruction.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1977, President Carter appointed Young to be America’s ambassador to the United Nations.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1981, he succeeded Jackson as Atlanta’s mayor.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5271" y="3122299"/>
            <a:ext cx="517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Andrew Young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38" y="192334"/>
            <a:ext cx="459863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4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8619" y="36185"/>
            <a:ext cx="99070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Andrew Young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Young served two successful terms as mayor, where he increased international investment in the city and brought the 1988 Democratic Convention to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ran for governor in 1990, but lost to Zell Miller.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Young played a key role in bringing the 1996 Olympic Games to Atlanta.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7094" y="36185"/>
            <a:ext cx="113701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Herman Talmadge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332748"/>
            <a:ext cx="10207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Like his father, Herman Talmadge ran a race based on white supremacy.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served as Georgia's governor from 1948 to 1955 and was incredibly popular among the state’s white Democrats.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Talmadge made significant advances in public education during his time in office.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1956, Talmadge won a seat in the United States Senate, where he served until 1980.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610" y="3057047"/>
            <a:ext cx="4858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Herman Talmadge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68" y="214287"/>
            <a:ext cx="451908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7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8569" y="36185"/>
            <a:ext cx="88071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1956 State Flag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332748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1956, the Georgia Assembly approved the state’s most controversial flag.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1956 flag greatly offended African Americans and progressive whites because two-thirds of it looked like a Confederate battle flag.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people believed the legislature’s new flag decision to be symbolic of Georgia’s resistance to the federal government’s integration laws.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flag represented Georgia for 45 years until it was finally replaced in 2001.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630" y="4347965"/>
            <a:ext cx="4858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1956 to 2001 Flag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7" y="445315"/>
            <a:ext cx="5462231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79" y="2836792"/>
            <a:ext cx="5520905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689729" y="2106788"/>
            <a:ext cx="4858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Present Flag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20977</TotalTime>
  <Words>2338</Words>
  <Application>Microsoft Office PowerPoint</Application>
  <PresentationFormat>Widescreen</PresentationFormat>
  <Paragraphs>289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KBScaredStraight</vt:lpstr>
      <vt:lpstr>KG Eyes Wide Open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Erica Esslinger</cp:lastModifiedBy>
  <cp:revision>418</cp:revision>
  <dcterms:created xsi:type="dcterms:W3CDTF">2014-07-30T01:34:37Z</dcterms:created>
  <dcterms:modified xsi:type="dcterms:W3CDTF">2016-03-04T21:09:29Z</dcterms:modified>
</cp:coreProperties>
</file>